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553" r:id="rId3"/>
    <p:sldId id="423" r:id="rId4"/>
    <p:sldId id="424" r:id="rId5"/>
    <p:sldId id="426" r:id="rId6"/>
    <p:sldId id="427" r:id="rId7"/>
    <p:sldId id="541" r:id="rId8"/>
    <p:sldId id="429" r:id="rId9"/>
    <p:sldId id="430" r:id="rId10"/>
    <p:sldId id="431" r:id="rId11"/>
    <p:sldId id="432" r:id="rId12"/>
    <p:sldId id="545" r:id="rId13"/>
    <p:sldId id="434" r:id="rId14"/>
    <p:sldId id="435" r:id="rId15"/>
    <p:sldId id="436" r:id="rId16"/>
    <p:sldId id="437" r:id="rId17"/>
    <p:sldId id="438" r:id="rId18"/>
    <p:sldId id="439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546" r:id="rId27"/>
    <p:sldId id="450" r:id="rId28"/>
    <p:sldId id="451" r:id="rId29"/>
    <p:sldId id="453" r:id="rId30"/>
    <p:sldId id="452" r:id="rId31"/>
    <p:sldId id="454" r:id="rId32"/>
    <p:sldId id="455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9" r:id="rId41"/>
    <p:sldId id="470" r:id="rId42"/>
    <p:sldId id="471" r:id="rId43"/>
    <p:sldId id="472" r:id="rId44"/>
    <p:sldId id="473" r:id="rId45"/>
    <p:sldId id="475" r:id="rId46"/>
    <p:sldId id="476" r:id="rId47"/>
    <p:sldId id="477" r:id="rId48"/>
    <p:sldId id="478" r:id="rId49"/>
    <p:sldId id="479" r:id="rId50"/>
    <p:sldId id="480" r:id="rId51"/>
    <p:sldId id="466" r:id="rId52"/>
    <p:sldId id="467" r:id="rId53"/>
    <p:sldId id="468" r:id="rId54"/>
    <p:sldId id="481" r:id="rId55"/>
    <p:sldId id="482" r:id="rId56"/>
    <p:sldId id="483" r:id="rId57"/>
    <p:sldId id="547" r:id="rId58"/>
    <p:sldId id="485" r:id="rId59"/>
    <p:sldId id="486" r:id="rId60"/>
    <p:sldId id="487" r:id="rId61"/>
    <p:sldId id="488" r:id="rId62"/>
    <p:sldId id="490" r:id="rId63"/>
    <p:sldId id="491" r:id="rId64"/>
    <p:sldId id="492" r:id="rId65"/>
    <p:sldId id="493" r:id="rId66"/>
    <p:sldId id="542" r:id="rId67"/>
    <p:sldId id="494" r:id="rId68"/>
    <p:sldId id="495" r:id="rId69"/>
    <p:sldId id="550" r:id="rId70"/>
    <p:sldId id="496" r:id="rId71"/>
    <p:sldId id="497" r:id="rId72"/>
    <p:sldId id="498" r:id="rId73"/>
    <p:sldId id="548" r:id="rId74"/>
    <p:sldId id="500" r:id="rId75"/>
    <p:sldId id="501" r:id="rId76"/>
    <p:sldId id="502" r:id="rId77"/>
    <p:sldId id="503" r:id="rId78"/>
    <p:sldId id="504" r:id="rId79"/>
    <p:sldId id="544" r:id="rId80"/>
    <p:sldId id="505" r:id="rId81"/>
    <p:sldId id="506" r:id="rId82"/>
    <p:sldId id="507" r:id="rId83"/>
    <p:sldId id="508" r:id="rId84"/>
    <p:sldId id="509" r:id="rId85"/>
    <p:sldId id="511" r:id="rId86"/>
    <p:sldId id="512" r:id="rId87"/>
    <p:sldId id="513" r:id="rId88"/>
    <p:sldId id="514" r:id="rId89"/>
    <p:sldId id="515" r:id="rId90"/>
    <p:sldId id="516" r:id="rId91"/>
    <p:sldId id="517" r:id="rId92"/>
    <p:sldId id="518" r:id="rId93"/>
    <p:sldId id="519" r:id="rId94"/>
    <p:sldId id="520" r:id="rId95"/>
    <p:sldId id="521" r:id="rId96"/>
    <p:sldId id="549" r:id="rId97"/>
    <p:sldId id="523" r:id="rId98"/>
    <p:sldId id="555" r:id="rId99"/>
    <p:sldId id="524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  <p:sldId id="551" r:id="rId110"/>
    <p:sldId id="537" r:id="rId111"/>
    <p:sldId id="539" r:id="rId112"/>
    <p:sldId id="538" r:id="rId113"/>
    <p:sldId id="552" r:id="rId114"/>
    <p:sldId id="535" r:id="rId115"/>
    <p:sldId id="422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Duan" initials="TD" lastIdx="1" clrIdx="0">
    <p:extLst>
      <p:ext uri="{19B8F6BF-5375-455C-9EA6-DF929625EA0E}">
        <p15:presenceInfo xmlns:p15="http://schemas.microsoft.com/office/powerpoint/2012/main" userId="98ab2b2cb221ce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52"/>
    <a:srgbClr val="006452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242" autoAdjust="0"/>
  </p:normalViewPr>
  <p:slideViewPr>
    <p:cSldViewPr snapToGrid="0">
      <p:cViewPr varScale="1">
        <p:scale>
          <a:sx n="107" d="100"/>
          <a:sy n="107" d="100"/>
        </p:scale>
        <p:origin x="72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0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0F395-06A0-449E-A5D1-A173447277C7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A04EE-ECD4-4535-9E31-CAF18EE5B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794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15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123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A04EE-ECD4-4535-9E31-CAF18EE5B9D4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8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D614-34FE-4D89-82BD-BD11D4DC6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45A25-987A-47E7-9686-4204C13D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F81A6-746C-4F6A-8F37-83D1A48A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2789-2310-4A71-8A70-47DD3BD2B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8CFF1-9161-428A-9685-39E568E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09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B96F-42DB-486F-98C2-4E4E5722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B20FC-F5D4-4F30-A4BF-ED49740AD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DC76-A07C-462B-B407-5B7077BC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8A704-C8D5-49CC-BE95-C8276887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98E6-EDAB-40EB-9372-14B40F51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372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5FCFD-94B1-40A7-B023-89C2038DC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BD313-5711-4350-A26E-350D4F4D4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C5AF-7C6A-43B4-8675-71120115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5A457-A501-4250-9284-A1948F7A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C1547-892A-498C-A71A-E4520D49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21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6808-8AAE-4BE8-A1A6-4CE26A5D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CE3D9-2FA4-478E-B735-0FD50F1F3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64A3F-718F-4CFF-9263-E9F118F3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C4D79-883A-494D-8CAE-0FBC23E8E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2BA6B-B21E-41B1-9378-2B334F37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32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B6BC-A5BD-449D-A796-A8543D9B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638CA-C8F2-4AF1-B139-87738D90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B00EF-A3E6-402C-849C-DDA42B05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1F50D-9992-41B6-B0FF-7BE1EC6F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DA506-74DE-414A-8A66-B10B4E1D9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90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CC9B-F9D7-4FDE-9F0C-E16320C3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A29DD-3D3A-4804-906B-B760D9667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64C21-EBC6-44B9-B78A-A2C6827AE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53226-DCF7-40C8-AD80-84422299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A62E4-4482-47A6-996F-6F6C7CE2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1CA58-5C58-4A08-93F3-16C597C6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37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FD02-91C2-4A60-9946-80DCA268E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02F86-0824-49E4-A309-88DAE0976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CC53-31D0-4B4F-95F2-D6831E1BB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8FA03-ED85-4063-AAFB-70EB33E9B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29FFD-CB99-4308-B9C6-41F1FB05F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AF528-5A23-4668-8D99-D5A6ECE6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15A6F-26A8-49D8-96E6-F836D30A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6C27BF-6A0D-4D99-92E2-D62A67C9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18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6582-0D21-429D-93AB-DC544D3A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64219-5C53-4187-B390-DD96E0B9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8A271-E4A2-4F10-85B7-07E9F20A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C0DCE-BC42-4720-80EF-3D32638A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96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FE861-C485-493C-B5AD-5DEA6328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CFAE2-AD7D-4D10-883E-C9BCABD4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0FE48-FEAD-431D-B206-1CFE8E8D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39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0DC1-635C-42B6-83C9-FAE9DEC2F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109C-B892-42BB-9746-4B9349956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57F9D-122E-4999-9FEB-16EC69313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B15F8-800E-4065-9BBF-C435EE2C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31CF6-35FA-47FD-8C07-77CCD0E5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310B4-BECD-4A75-913C-45F257BD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01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4022-61A0-4450-AE65-CA4BB4500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7066FF-1169-467E-AD41-BFF18ED07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FE608-E5F9-4A30-8A06-CFCC9C49E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2C460-1FE8-41D6-89DA-057B899D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C3C84-B2A1-4DA7-9F2A-3E138A93B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12008-B7B9-4180-9709-A0F0F0C7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0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282DA-E200-44FD-89AB-C23F4147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D9813-33F0-46C7-99E5-F5876A33C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489BD-83FE-4406-84EF-21597634A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48F87-16AD-4988-8C58-0AF03452F9C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4DB4B-37E1-478B-940A-458759BC1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E71CA-A630-4164-96CF-33DE71B7F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451C3-FCFA-4A81-B14B-5E5C8772A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62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14.png"/><Relationship Id="rId7" Type="http://schemas.openxmlformats.org/officeDocument/2006/relationships/image" Target="../media/image118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Relationship Id="rId9" Type="http://schemas.openxmlformats.org/officeDocument/2006/relationships/image" Target="../media/image112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5.png"/><Relationship Id="rId4" Type="http://schemas.openxmlformats.org/officeDocument/2006/relationships/image" Target="../media/image5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://cs231n.stanford.edu/" TargetMode="External"/><Relationship Id="rId3" Type="http://schemas.openxmlformats.org/officeDocument/2006/relationships/hyperlink" Target="http://introtodeeplearning.com/" TargetMode="External"/><Relationship Id="rId7" Type="http://schemas.openxmlformats.org/officeDocument/2006/relationships/hyperlink" Target="https://colah.github.io/posts/2015-08-Understanding-LSTM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40riCqvRoMs&amp;t=10s" TargetMode="External"/><Relationship Id="rId5" Type="http://schemas.openxmlformats.org/officeDocument/2006/relationships/hyperlink" Target="https://www.youtube.com/watch?v=j60J1cGINX4&amp;t=25s" TargetMode="External"/><Relationship Id="rId4" Type="http://schemas.openxmlformats.org/officeDocument/2006/relationships/hyperlink" Target="http://cs231n.stanford.edu/schedule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57D5-85EE-43CE-8AB1-247EF25E1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8313"/>
            <a:ext cx="9144000" cy="618173"/>
          </a:xfrm>
        </p:spPr>
        <p:txBody>
          <a:bodyPr>
            <a:noAutofit/>
          </a:bodyPr>
          <a:lstStyle/>
          <a:p>
            <a:r>
              <a:rPr lang="en-GB" sz="4800" dirty="0" err="1"/>
              <a:t>Modeling</a:t>
            </a:r>
            <a:r>
              <a:rPr lang="en-GB" sz="4800" dirty="0"/>
              <a:t> Sequence Data</a:t>
            </a:r>
          </a:p>
        </p:txBody>
      </p:sp>
    </p:spTree>
    <p:extLst>
      <p:ext uri="{BB962C8B-B14F-4D97-AF65-F5344CB8AC3E}">
        <p14:creationId xmlns:p14="http://schemas.microsoft.com/office/powerpoint/2010/main" val="121020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5A7B98-F4FA-4285-ACB5-C196B887C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063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0755773-DBCE-40D2-92CE-981F38910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90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CAF255B-1CC4-496F-A803-560588C94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1F183A-D60A-4F96-A594-949B72FF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81" y="4247965"/>
            <a:ext cx="411240" cy="6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321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9CF4B99-5890-40B4-91EC-E954C57F6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A20317-B4C1-4DF2-9E6E-0A08FFE19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0" y="2747696"/>
            <a:ext cx="3714750" cy="3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326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4539442-8A4F-409C-8507-FF31BB8A4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7295C1-6269-4780-BEC5-9EA48FD3E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4150" y="2552313"/>
            <a:ext cx="3667126" cy="30306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2E096EC-7AD7-4680-B613-5509F4E03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9375" y="3007001"/>
            <a:ext cx="4505325" cy="3174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D2BC55-C94B-49A8-B027-296E51890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1415" y="4791074"/>
            <a:ext cx="183230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102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482B6FC-3A51-400A-AD86-E0D514855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E74BA-3A7A-4693-B37F-4F4572AB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475" y="2608534"/>
            <a:ext cx="3228975" cy="6278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1E95335-42AB-4F7A-A0DF-0EB998D0D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5787" y="4476749"/>
            <a:ext cx="224433" cy="2762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803190-0E39-413D-99AC-F0A76C985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5924" y="4355305"/>
            <a:ext cx="161925" cy="24288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619914B-2282-497A-8832-86020F1D14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4815015"/>
            <a:ext cx="16192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879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6F69E16-439E-4CEF-B8E5-BD813BEEA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D1100D-FF25-4354-BFB5-3D348EE53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0399" y="4271281"/>
            <a:ext cx="3771448" cy="304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FABD5-5447-4181-B386-C12A4642FE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8" b="5943"/>
          <a:stretch/>
        </p:blipFill>
        <p:spPr>
          <a:xfrm>
            <a:off x="8309022" y="4666544"/>
            <a:ext cx="2440205" cy="398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2B665-0A88-4A68-B7AD-E894314C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383" y="2855761"/>
            <a:ext cx="13430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084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CAD0736-DD00-4C52-AFF8-17C009EAD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15FA14-EC7A-4EAC-9041-1023E942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81" y="4247965"/>
            <a:ext cx="411240" cy="6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53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B558F23-4FBE-499F-AE4D-043B8C41F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834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34FB8D1-1B3E-4E52-8E51-E5412FDC4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900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57D5-85EE-43CE-8AB1-247EF25E1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4819" y="2938414"/>
            <a:ext cx="9144000" cy="618173"/>
          </a:xfrm>
        </p:spPr>
        <p:txBody>
          <a:bodyPr>
            <a:noAutofit/>
          </a:bodyPr>
          <a:lstStyle/>
          <a:p>
            <a:r>
              <a:rPr lang="en-GB" sz="4800" dirty="0"/>
              <a:t>RNN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4676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770FA00-9793-4A3C-A5FE-E25875373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151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0F879C-8B5B-4A00-9623-9BC2609B6AE1}"/>
              </a:ext>
            </a:extLst>
          </p:cNvPr>
          <p:cNvGrpSpPr/>
          <p:nvPr/>
        </p:nvGrpSpPr>
        <p:grpSpPr>
          <a:xfrm>
            <a:off x="0" y="236811"/>
            <a:ext cx="12192000" cy="6384378"/>
            <a:chOff x="0" y="236811"/>
            <a:chExt cx="12192000" cy="6384378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492DABA4-D63A-4805-B653-8E448D34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6811"/>
              <a:ext cx="12192000" cy="638437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BFDB88C-8AC5-4EF8-849A-F83F4FD48A58}"/>
                </a:ext>
              </a:extLst>
            </p:cNvPr>
            <p:cNvSpPr/>
            <p:nvPr/>
          </p:nvSpPr>
          <p:spPr>
            <a:xfrm>
              <a:off x="5823751" y="3941686"/>
              <a:ext cx="6205492" cy="1109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621410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98C9385-DDF1-41EE-9074-632110861F14}"/>
              </a:ext>
            </a:extLst>
          </p:cNvPr>
          <p:cNvGrpSpPr/>
          <p:nvPr/>
        </p:nvGrpSpPr>
        <p:grpSpPr>
          <a:xfrm>
            <a:off x="0" y="236811"/>
            <a:ext cx="12192000" cy="6384378"/>
            <a:chOff x="0" y="236811"/>
            <a:chExt cx="12192000" cy="6384378"/>
          </a:xfrm>
        </p:grpSpPr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AFB61D55-63FC-45B7-BAEA-D10571CA8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6811"/>
              <a:ext cx="12192000" cy="638437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89963E-56B9-483B-ABF3-0D6BF920A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923" y="1309869"/>
              <a:ext cx="5953957" cy="16029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B1AF68-4FE6-407E-BBEA-3A857F170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390" b="34588"/>
            <a:stretch/>
          </p:blipFill>
          <p:spPr>
            <a:xfrm>
              <a:off x="357258" y="2421340"/>
              <a:ext cx="5850385" cy="3994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2EFCA2-4811-4F4F-8A4C-D1487145C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283" y="2796423"/>
              <a:ext cx="5776913" cy="399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4624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8BFD1D-A8A9-40AB-91FC-D371C2BA8AB5}"/>
              </a:ext>
            </a:extLst>
          </p:cNvPr>
          <p:cNvGrpSpPr/>
          <p:nvPr/>
        </p:nvGrpSpPr>
        <p:grpSpPr>
          <a:xfrm>
            <a:off x="0" y="465411"/>
            <a:ext cx="12192000" cy="5694089"/>
            <a:chOff x="0" y="465411"/>
            <a:chExt cx="12192000" cy="5694089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5F4B9A23-0B1B-4E40-8055-E329D8CEA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12"/>
            <a:stretch/>
          </p:blipFill>
          <p:spPr>
            <a:xfrm>
              <a:off x="0" y="465411"/>
              <a:ext cx="12192000" cy="56940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54EB9A-595D-4967-86B1-EB0F1A5290A7}"/>
                </a:ext>
              </a:extLst>
            </p:cNvPr>
            <p:cNvSpPr/>
            <p:nvPr/>
          </p:nvSpPr>
          <p:spPr>
            <a:xfrm>
              <a:off x="4980373" y="1597981"/>
              <a:ext cx="6312023" cy="44743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4B1F03-8D5B-4078-9DF5-806246CBC16C}"/>
                </a:ext>
              </a:extLst>
            </p:cNvPr>
            <p:cNvSpPr txBox="1"/>
            <p:nvPr/>
          </p:nvSpPr>
          <p:spPr>
            <a:xfrm>
              <a:off x="7300034" y="1902153"/>
              <a:ext cx="31667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effectLst/>
                  <a:latin typeface="Roboto" panose="02000000000000000000" pitchFamily="2" charset="0"/>
                </a:rPr>
                <a:t>Chopin Music Generation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53BE5F-DF54-41C3-A915-996B94868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3559" y="2358658"/>
              <a:ext cx="4651171" cy="3390048"/>
            </a:xfrm>
            <a:prstGeom prst="rect">
              <a:avLst/>
            </a:prstGeom>
          </p:spPr>
        </p:pic>
      </p:grpSp>
      <p:pic>
        <p:nvPicPr>
          <p:cNvPr id="9" name="Chopin Music Generation with RNN">
            <a:hlinkClick r:id="" action="ppaction://media"/>
            <a:extLst>
              <a:ext uri="{FF2B5EF4-FFF2-40B4-BE49-F238E27FC236}">
                <a16:creationId xmlns:a16="http://schemas.microsoft.com/office/drawing/2014/main" id="{F7A73CBA-30FF-4EF2-B0B2-2398A1F50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5303" y="51826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3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8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9525286B-B9C2-403A-AD8E-B974A803F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1" t="20864" r="24191" b="7629"/>
          <a:stretch/>
        </p:blipFill>
        <p:spPr>
          <a:xfrm>
            <a:off x="869576" y="1541930"/>
            <a:ext cx="4007224" cy="4565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4478B4-681F-4F7B-A281-3641C5AC90EF}"/>
              </a:ext>
            </a:extLst>
          </p:cNvPr>
          <p:cNvSpPr/>
          <p:nvPr/>
        </p:nvSpPr>
        <p:spPr>
          <a:xfrm>
            <a:off x="2052917" y="466165"/>
            <a:ext cx="8086165" cy="842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Example Task: Image Captioning </a:t>
            </a:r>
            <a:endParaRPr lang="en-GB" sz="4000" b="1" dirty="0">
              <a:solidFill>
                <a:schemeClr val="tx1"/>
              </a:solidFill>
            </a:endParaRPr>
          </a:p>
        </p:txBody>
      </p:sp>
      <p:pic>
        <p:nvPicPr>
          <p:cNvPr id="11" name="Sequence #1">
            <a:hlinkClick r:id="" action="ppaction://media"/>
            <a:extLst>
              <a:ext uri="{FF2B5EF4-FFF2-40B4-BE49-F238E27FC236}">
                <a16:creationId xmlns:a16="http://schemas.microsoft.com/office/drawing/2014/main" id="{EA787F54-AC81-481C-8123-F9345169F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9411" y="2050196"/>
            <a:ext cx="6308876" cy="35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81F871E-09EF-4EDB-9505-8581C5A0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31"/>
          <a:stretch/>
        </p:blipFill>
        <p:spPr>
          <a:xfrm>
            <a:off x="0" y="1176611"/>
            <a:ext cx="12192000" cy="47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519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0889-FEAA-459C-9E66-DA66C806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414992"/>
            <a:ext cx="10515600" cy="1325563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02E0-F0B0-49F8-A1AA-48A831A99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3074988"/>
            <a:ext cx="10668000" cy="1691745"/>
          </a:xfrm>
        </p:spPr>
        <p:txBody>
          <a:bodyPr>
            <a:normAutofit fontScale="70000" lnSpcReduction="20000"/>
          </a:bodyPr>
          <a:lstStyle/>
          <a:p>
            <a:r>
              <a:rPr lang="en-GB" sz="2900" dirty="0">
                <a:hlinkClick r:id="rId3"/>
              </a:rPr>
              <a:t>http://introtodeeplearning.com/</a:t>
            </a:r>
            <a:endParaRPr lang="en-GB" sz="2900" dirty="0"/>
          </a:p>
          <a:p>
            <a:r>
              <a:rPr lang="en-GB" dirty="0">
                <a:hlinkClick r:id="rId4"/>
              </a:rPr>
              <a:t>http://cs231n.stanford.edu/schedule.html</a:t>
            </a:r>
            <a:endParaRPr lang="en-GB" dirty="0"/>
          </a:p>
          <a:p>
            <a:r>
              <a:rPr lang="en-GB" dirty="0">
                <a:hlinkClick r:id="rId5"/>
              </a:rPr>
              <a:t>https://www.youtube.com/watch?v=j60J1cGINX4&amp;t=25s</a:t>
            </a:r>
            <a:endParaRPr lang="en-GB" dirty="0"/>
          </a:p>
          <a:p>
            <a:r>
              <a:rPr lang="en-GB" dirty="0">
                <a:hlinkClick r:id="rId6"/>
              </a:rPr>
              <a:t>https://www.youtube.com/watch?v=40riCqvRoMs&amp;t=10s</a:t>
            </a:r>
            <a:endParaRPr lang="en-GB" dirty="0"/>
          </a:p>
          <a:p>
            <a:r>
              <a:rPr lang="en-GB" dirty="0">
                <a:hlinkClick r:id="rId7"/>
              </a:rPr>
              <a:t>https://colah.github.io/posts/2015-08-Understanding-LSTMs/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>
              <a:hlinkClick r:id="rId8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16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57D5-85EE-43CE-8AB1-247EF25E1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8313"/>
            <a:ext cx="9144000" cy="618173"/>
          </a:xfrm>
        </p:spPr>
        <p:txBody>
          <a:bodyPr>
            <a:noAutofit/>
          </a:bodyPr>
          <a:lstStyle/>
          <a:p>
            <a:r>
              <a:rPr lang="en-GB" sz="4800" dirty="0"/>
              <a:t>Neurons with Recurrence</a:t>
            </a:r>
          </a:p>
        </p:txBody>
      </p:sp>
    </p:spTree>
    <p:extLst>
      <p:ext uri="{BB962C8B-B14F-4D97-AF65-F5344CB8AC3E}">
        <p14:creationId xmlns:p14="http://schemas.microsoft.com/office/powerpoint/2010/main" val="305183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78CE48-4C97-45B0-8E20-A31BDDD6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9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B1DEF97-E1F4-4CA8-8936-46519E896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1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84348D4-4A1A-4451-BB1E-05863D00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77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3B6B70-FA6D-48D2-9D8B-95BF40E36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7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0C315FA-ED76-48D5-B4DC-3C700A1DC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8D35568-086E-45EB-B41C-73D43757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0D74980-488B-4BAD-982C-36914B4A3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2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23CF5D-53F9-4568-AF0A-EC3A9769F373}"/>
              </a:ext>
            </a:extLst>
          </p:cNvPr>
          <p:cNvSpPr>
            <a:spLocks noGrp="1"/>
          </p:cNvSpPr>
          <p:nvPr/>
        </p:nvSpPr>
        <p:spPr>
          <a:xfrm>
            <a:off x="1677239" y="3339960"/>
            <a:ext cx="95734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en-GB" sz="3200" dirty="0"/>
            </a:br>
            <a:r>
              <a:rPr lang="en-GB" sz="3200" dirty="0"/>
              <a:t>1. Neurons with Recurrence (intuitions of RNNs)</a:t>
            </a:r>
            <a:br>
              <a:rPr lang="en-GB" sz="3200" dirty="0"/>
            </a:br>
            <a:r>
              <a:rPr lang="en-GB" sz="3200" dirty="0"/>
              <a:t>2. Vanilla </a:t>
            </a:r>
            <a:r>
              <a:rPr lang="en-US" sz="3200" dirty="0"/>
              <a:t>R</a:t>
            </a:r>
            <a:r>
              <a:rPr lang="en-GB" sz="3200" dirty="0" err="1"/>
              <a:t>ecurrent</a:t>
            </a:r>
            <a:r>
              <a:rPr lang="en-GB" sz="3200" dirty="0"/>
              <a:t> Neural Networks (RNNs)</a:t>
            </a:r>
            <a:br>
              <a:rPr lang="en-GB" sz="3200" dirty="0"/>
            </a:br>
            <a:r>
              <a:rPr lang="en-GB" sz="3200" dirty="0"/>
              <a:t>3. </a:t>
            </a:r>
            <a:r>
              <a:rPr lang="en-US" sz="3200" dirty="0"/>
              <a:t>Sequence Modeling Problem: Predict the Next Word</a:t>
            </a:r>
            <a:br>
              <a:rPr lang="en-GB" sz="3200" dirty="0"/>
            </a:br>
            <a:r>
              <a:rPr lang="en-GB" sz="3200" dirty="0"/>
              <a:t>4. </a:t>
            </a:r>
            <a:r>
              <a:rPr lang="en-US" sz="3200" dirty="0"/>
              <a:t>Backpropagation Through Time (BPTT)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5. Long Short Term Memory (LSTM) Networks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6. RNN Applications</a:t>
            </a: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5594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8924AC2-2BD6-434A-956B-1D8B2B29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63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8F30A48-A218-4783-968C-6B757707C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56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5876BFF-ED8F-4C5F-9B93-A4A648615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14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24EF265-7A11-41C6-936C-35531A0D7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66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3B8FFE-9EB4-4A42-9B2A-101E348CE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8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93DCA7-65EB-4B55-A962-B63724EC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4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57D5-85EE-43CE-8AB1-247EF25E1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024" y="3018313"/>
            <a:ext cx="11286564" cy="618173"/>
          </a:xfrm>
        </p:spPr>
        <p:txBody>
          <a:bodyPr>
            <a:noAutofit/>
          </a:bodyPr>
          <a:lstStyle/>
          <a:p>
            <a:r>
              <a:rPr lang="en-GB" sz="4800" dirty="0"/>
              <a:t>Vanilla </a:t>
            </a:r>
            <a:r>
              <a:rPr lang="en-US" sz="4800" dirty="0"/>
              <a:t>R</a:t>
            </a:r>
            <a:r>
              <a:rPr lang="en-GB" sz="4800" dirty="0" err="1"/>
              <a:t>ecurrent</a:t>
            </a:r>
            <a:r>
              <a:rPr lang="en-GB" sz="4800" dirty="0"/>
              <a:t> Neural Networks (RNNs)</a:t>
            </a:r>
          </a:p>
        </p:txBody>
      </p:sp>
    </p:spTree>
    <p:extLst>
      <p:ext uri="{BB962C8B-B14F-4D97-AF65-F5344CB8AC3E}">
        <p14:creationId xmlns:p14="http://schemas.microsoft.com/office/powerpoint/2010/main" val="4022453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71AE577-E1AD-46A3-BFC3-2685261EC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23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D11B33A-C5AD-4801-9FE7-455E1928A943}"/>
              </a:ext>
            </a:extLst>
          </p:cNvPr>
          <p:cNvGrpSpPr/>
          <p:nvPr/>
        </p:nvGrpSpPr>
        <p:grpSpPr>
          <a:xfrm>
            <a:off x="0" y="246336"/>
            <a:ext cx="12192000" cy="6384378"/>
            <a:chOff x="0" y="246336"/>
            <a:chExt cx="12192000" cy="6384378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57945209-3496-46D6-8832-9E196C1B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6336"/>
              <a:ext cx="12192000" cy="63843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1B949E-DE89-4F42-874F-401401486A19}"/>
                </a:ext>
              </a:extLst>
            </p:cNvPr>
            <p:cNvSpPr/>
            <p:nvPr/>
          </p:nvSpPr>
          <p:spPr>
            <a:xfrm>
              <a:off x="5292725" y="3666478"/>
              <a:ext cx="1406525" cy="301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852"/>
                  </a:solidFill>
                </a:rPr>
                <a:t>hidden state</a:t>
              </a:r>
              <a:endParaRPr lang="en-GB" b="1" dirty="0">
                <a:solidFill>
                  <a:srgbClr val="0078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564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8BD71D-70C4-4674-89A0-DA643961F41E}"/>
              </a:ext>
            </a:extLst>
          </p:cNvPr>
          <p:cNvGrpSpPr/>
          <p:nvPr/>
        </p:nvGrpSpPr>
        <p:grpSpPr>
          <a:xfrm>
            <a:off x="0" y="236811"/>
            <a:ext cx="12192000" cy="6384378"/>
            <a:chOff x="0" y="236811"/>
            <a:chExt cx="12192000" cy="6384378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AD46848A-41F7-4FA4-AB3D-BD2D1B145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6811"/>
              <a:ext cx="12192000" cy="638437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BC6190-978C-49D6-AFC9-C35EFF5F9CAF}"/>
                </a:ext>
              </a:extLst>
            </p:cNvPr>
            <p:cNvSpPr/>
            <p:nvPr/>
          </p:nvSpPr>
          <p:spPr>
            <a:xfrm>
              <a:off x="5292725" y="3666478"/>
              <a:ext cx="1406525" cy="301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852"/>
                  </a:solidFill>
                </a:rPr>
                <a:t>hidden state</a:t>
              </a:r>
              <a:endParaRPr lang="en-GB" b="1" dirty="0">
                <a:solidFill>
                  <a:srgbClr val="0078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40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AF0641D-1F0C-484C-90EF-B3AD995B2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77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C92C98-3630-4D6D-B79E-0BB0619178E0}"/>
              </a:ext>
            </a:extLst>
          </p:cNvPr>
          <p:cNvGrpSpPr/>
          <p:nvPr/>
        </p:nvGrpSpPr>
        <p:grpSpPr>
          <a:xfrm>
            <a:off x="0" y="236811"/>
            <a:ext cx="12192000" cy="6384378"/>
            <a:chOff x="0" y="236811"/>
            <a:chExt cx="12192000" cy="6384378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DFCC0F14-E428-4607-A631-2E061CBA3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6811"/>
              <a:ext cx="12192000" cy="638437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C85BC3-E9D3-40FD-A121-A28F33825AD3}"/>
                </a:ext>
              </a:extLst>
            </p:cNvPr>
            <p:cNvSpPr/>
            <p:nvPr/>
          </p:nvSpPr>
          <p:spPr>
            <a:xfrm>
              <a:off x="5292725" y="3666478"/>
              <a:ext cx="1406525" cy="301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852"/>
                  </a:solidFill>
                </a:rPr>
                <a:t>hidden state</a:t>
              </a:r>
              <a:endParaRPr lang="en-GB" b="1" dirty="0">
                <a:solidFill>
                  <a:srgbClr val="0078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75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825D28-37D7-4EAE-ACAD-330A5701A9FC}"/>
              </a:ext>
            </a:extLst>
          </p:cNvPr>
          <p:cNvGrpSpPr/>
          <p:nvPr/>
        </p:nvGrpSpPr>
        <p:grpSpPr>
          <a:xfrm>
            <a:off x="0" y="236811"/>
            <a:ext cx="12192000" cy="6384378"/>
            <a:chOff x="0" y="236811"/>
            <a:chExt cx="12192000" cy="6384378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D8651107-A066-4391-8BE4-658E2794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6811"/>
              <a:ext cx="12192000" cy="638437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6CF231-0789-41B0-BC25-A06C43FC94B5}"/>
                </a:ext>
              </a:extLst>
            </p:cNvPr>
            <p:cNvSpPr/>
            <p:nvPr/>
          </p:nvSpPr>
          <p:spPr>
            <a:xfrm>
              <a:off x="5292725" y="3666478"/>
              <a:ext cx="1406525" cy="301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852"/>
                  </a:solidFill>
                </a:rPr>
                <a:t>hidden state</a:t>
              </a:r>
              <a:endParaRPr lang="en-GB" b="1" dirty="0">
                <a:solidFill>
                  <a:srgbClr val="0078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805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DE41EA-DBA2-4E6E-9CA2-A0F989B3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71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4A75CB-A5F1-4771-BC85-7AD1CE1AA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66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B14180E-63F2-4296-9C7D-003731E4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93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DD3815D-2CCC-4A02-9105-7A8BABBD2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9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778BE9-3659-426C-8341-D181F28F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13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350D315-A19A-4925-8FC0-F51E9A327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12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59A1DB00-F528-473B-B11A-88FCFCAFD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63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FE06890-14D2-4E98-B84A-575A9C610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64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indmill, device, gauge&#10;&#10;Description automatically generated">
            <a:extLst>
              <a:ext uri="{FF2B5EF4-FFF2-40B4-BE49-F238E27FC236}">
                <a16:creationId xmlns:a16="http://schemas.microsoft.com/office/drawing/2014/main" id="{76DC8CA1-EE42-4888-9F84-643CF9558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83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F4C8FE6-3A9B-4520-BC97-C0C79F148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60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E504199-EAFF-44A0-9596-F67C4E857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21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5403AF-5C99-49CE-8A0E-FF0D64E6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6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B7355D8-9659-4507-8F43-84B819173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5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251ACD6-3998-4236-95F5-D9E8550CC517}"/>
              </a:ext>
            </a:extLst>
          </p:cNvPr>
          <p:cNvGrpSpPr/>
          <p:nvPr/>
        </p:nvGrpSpPr>
        <p:grpSpPr>
          <a:xfrm>
            <a:off x="0" y="236811"/>
            <a:ext cx="12192000" cy="6384378"/>
            <a:chOff x="0" y="236811"/>
            <a:chExt cx="12192000" cy="6384378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1D32D7E8-6762-4987-8F8D-3C96C623A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6811"/>
              <a:ext cx="12192000" cy="63843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F1A487-2D8D-4950-9414-241D028AB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1334" y="482169"/>
              <a:ext cx="1238250" cy="10287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97702EB-0DE1-4C74-A3D4-7D7D749B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699" y="1055106"/>
            <a:ext cx="2457171" cy="590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CC248-A6A6-4E18-8C12-F0F9E8488676}"/>
              </a:ext>
            </a:extLst>
          </p:cNvPr>
          <p:cNvSpPr txBox="1"/>
          <p:nvPr/>
        </p:nvSpPr>
        <p:spPr>
          <a:xfrm>
            <a:off x="2054533" y="1324898"/>
            <a:ext cx="2050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(torch.nn.Module):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47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060D585-4366-4C10-8012-1D936F6FB01A}"/>
              </a:ext>
            </a:extLst>
          </p:cNvPr>
          <p:cNvGrpSpPr/>
          <p:nvPr/>
        </p:nvGrpSpPr>
        <p:grpSpPr>
          <a:xfrm>
            <a:off x="0" y="236811"/>
            <a:ext cx="12192000" cy="6384378"/>
            <a:chOff x="0" y="236811"/>
            <a:chExt cx="12192000" cy="6384378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5204501D-74EC-42B2-B594-C7A444FA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6811"/>
              <a:ext cx="12192000" cy="63843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32140F-FDA7-426D-B4B0-3239ED650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3578" y="420025"/>
              <a:ext cx="1238250" cy="102870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6B34BBF-1FFE-4D9A-B0F7-D31D5A907782}"/>
              </a:ext>
            </a:extLst>
          </p:cNvPr>
          <p:cNvSpPr/>
          <p:nvPr/>
        </p:nvSpPr>
        <p:spPr>
          <a:xfrm>
            <a:off x="2381249" y="1342594"/>
            <a:ext cx="2416176" cy="266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E9583-7F45-4278-A5E7-0DA421CF4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751" y="1047319"/>
            <a:ext cx="2457171" cy="590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71774-120F-45CB-B669-BC9A5E985508}"/>
              </a:ext>
            </a:extLst>
          </p:cNvPr>
          <p:cNvSpPr txBox="1"/>
          <p:nvPr/>
        </p:nvSpPr>
        <p:spPr>
          <a:xfrm>
            <a:off x="2054533" y="1324898"/>
            <a:ext cx="2050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(torch.nn.Module):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0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4726DF-14B0-4D17-A5A2-F78CE7ECD320}"/>
              </a:ext>
            </a:extLst>
          </p:cNvPr>
          <p:cNvGrpSpPr/>
          <p:nvPr/>
        </p:nvGrpSpPr>
        <p:grpSpPr>
          <a:xfrm>
            <a:off x="0" y="236811"/>
            <a:ext cx="12192000" cy="6384378"/>
            <a:chOff x="0" y="236811"/>
            <a:chExt cx="12192000" cy="6384378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B6458E4D-F03C-4B49-A993-4441554FD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6811"/>
              <a:ext cx="12192000" cy="63843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E1D4CC-82DA-4357-A581-A29D43272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5722" y="384514"/>
              <a:ext cx="1238250" cy="102870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E5BDA8-0BA7-43A3-8B0A-2796567CA20A}"/>
              </a:ext>
            </a:extLst>
          </p:cNvPr>
          <p:cNvSpPr/>
          <p:nvPr/>
        </p:nvSpPr>
        <p:spPr>
          <a:xfrm>
            <a:off x="2381249" y="1342594"/>
            <a:ext cx="2416176" cy="266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DE739-AE04-4FD2-B722-7BA957430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49" y="1042125"/>
            <a:ext cx="2457171" cy="590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137DCC-81C9-41DA-A768-8BDB636C1691}"/>
              </a:ext>
            </a:extLst>
          </p:cNvPr>
          <p:cNvSpPr txBox="1"/>
          <p:nvPr/>
        </p:nvSpPr>
        <p:spPr>
          <a:xfrm>
            <a:off x="2054533" y="1324898"/>
            <a:ext cx="2050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(torch.nn.Module):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37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6F4EA99-AC58-46DC-B4BE-FE143342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26B41E-6F3E-4D16-BD55-A6BC4EF55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722" y="384514"/>
            <a:ext cx="1238250" cy="1028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D2A682-9545-4112-B8B7-BDCAA198A385}"/>
              </a:ext>
            </a:extLst>
          </p:cNvPr>
          <p:cNvSpPr/>
          <p:nvPr/>
        </p:nvSpPr>
        <p:spPr>
          <a:xfrm>
            <a:off x="2381249" y="1342594"/>
            <a:ext cx="2416176" cy="266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F77AF-5A9A-4D31-BD78-6BF21E013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751" y="1212055"/>
            <a:ext cx="2457171" cy="449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F41DF-1A1F-429E-8770-637C1C58F67F}"/>
              </a:ext>
            </a:extLst>
          </p:cNvPr>
          <p:cNvSpPr txBox="1"/>
          <p:nvPr/>
        </p:nvSpPr>
        <p:spPr>
          <a:xfrm>
            <a:off x="2054533" y="1324898"/>
            <a:ext cx="2050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(torch.nn.Module):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345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A771D67-0CF4-4274-9022-3BD3FE0AF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63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E5A6770-C90C-40DA-B2EC-FFD242C7E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0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9240AFCC-0A25-4079-8F2C-41E63703C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56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77EADCF-89CF-41F5-AD87-E1C80EE91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64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465AB86-2EEC-4601-9E68-88A8F0373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0"/>
          <a:stretch/>
        </p:blipFill>
        <p:spPr>
          <a:xfrm>
            <a:off x="0" y="236811"/>
            <a:ext cx="12192000" cy="58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6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E989E5-36AD-4C13-86C2-17BF8E526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79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BAFA5D-782E-4057-BFE3-B86C5D790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07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8BBF80F1-B865-492B-9668-EBE305485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90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8CDC56-02C1-4391-82D2-9F8B860CE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99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E9DAD3-3757-422E-AAA6-A4A93F355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30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57D5-85EE-43CE-8AB1-247EF25E1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51688"/>
            <a:ext cx="9144000" cy="618173"/>
          </a:xfrm>
        </p:spPr>
        <p:txBody>
          <a:bodyPr>
            <a:noAutofit/>
          </a:bodyPr>
          <a:lstStyle/>
          <a:p>
            <a:r>
              <a:rPr lang="en-US" sz="4800" dirty="0"/>
              <a:t>Sequence Modeling Problem: Predict the Next Word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681633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C9ABEF-67F8-44B8-BD33-080023CF0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27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52146E-3D24-4809-8C31-0C4FC6F15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6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1DDE0BC-FBB5-488D-9317-4D2250FF170E}"/>
              </a:ext>
            </a:extLst>
          </p:cNvPr>
          <p:cNvGrpSpPr/>
          <p:nvPr/>
        </p:nvGrpSpPr>
        <p:grpSpPr>
          <a:xfrm>
            <a:off x="0" y="238125"/>
            <a:ext cx="12192000" cy="6381750"/>
            <a:chOff x="0" y="238125"/>
            <a:chExt cx="12192000" cy="63817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9B754C-E9E4-4079-A0B8-B86A299BF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8125"/>
              <a:ext cx="12192000" cy="63817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639B5F-4456-49BF-BB99-2821F6CF5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8077" y="4408771"/>
              <a:ext cx="4908550" cy="14887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864A4E-00C5-427A-B2FD-21E711AF1062}"/>
                </a:ext>
              </a:extLst>
            </p:cNvPr>
            <p:cNvSpPr txBox="1"/>
            <p:nvPr/>
          </p:nvSpPr>
          <p:spPr>
            <a:xfrm>
              <a:off x="228724" y="4953096"/>
              <a:ext cx="10851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Audio:</a:t>
              </a:r>
              <a:endParaRPr lang="en-GB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41627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418D1AD-134A-4F4C-A707-D354AC3B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88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3BC155-B94C-4FA9-AA89-CB15623B6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5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9EE92B4-543E-4994-9EF1-650D92D2C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18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65D0CA5-2063-498F-9BF6-AA6DA71FD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43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027D13-0016-497D-8133-5F0FE537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64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BF2FC320-9D95-4131-82FD-29BED0293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54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00BB23F1-1A6F-4AB8-A9BA-C6BEBF44C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647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00BB23F1-1A6F-4AB8-A9BA-C6BEBF44C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768C0-8F9B-4EF4-8C16-5E1FAB756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7" r="3063"/>
          <a:stretch/>
        </p:blipFill>
        <p:spPr>
          <a:xfrm>
            <a:off x="9135121" y="4319792"/>
            <a:ext cx="2565647" cy="1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62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64111C-C7D8-46D1-B6D3-7E5BC5692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62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4A75CB-A5F1-4771-BC85-7AD1CE1AA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3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1DDE0BC-FBB5-488D-9317-4D2250FF170E}"/>
              </a:ext>
            </a:extLst>
          </p:cNvPr>
          <p:cNvGrpSpPr/>
          <p:nvPr/>
        </p:nvGrpSpPr>
        <p:grpSpPr>
          <a:xfrm>
            <a:off x="0" y="238125"/>
            <a:ext cx="12192000" cy="6381750"/>
            <a:chOff x="0" y="238125"/>
            <a:chExt cx="12192000" cy="63817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9B754C-E9E4-4079-A0B8-B86A299BF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8125"/>
              <a:ext cx="12192000" cy="63817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864A4E-00C5-427A-B2FD-21E711AF1062}"/>
                </a:ext>
              </a:extLst>
            </p:cNvPr>
            <p:cNvSpPr txBox="1"/>
            <p:nvPr/>
          </p:nvSpPr>
          <p:spPr>
            <a:xfrm>
              <a:off x="228724" y="4953096"/>
              <a:ext cx="10851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Audio:</a:t>
              </a:r>
              <a:endParaRPr lang="en-GB" sz="2000" b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47C4E8E-5B2F-4A11-89C0-C9EAB6180A7C}"/>
              </a:ext>
            </a:extLst>
          </p:cNvPr>
          <p:cNvGrpSpPr/>
          <p:nvPr/>
        </p:nvGrpSpPr>
        <p:grpSpPr>
          <a:xfrm>
            <a:off x="6281243" y="3837045"/>
            <a:ext cx="2161421" cy="2599266"/>
            <a:chOff x="4687551" y="2749398"/>
            <a:chExt cx="3397356" cy="3999914"/>
          </a:xfrm>
        </p:grpSpPr>
        <p:pic>
          <p:nvPicPr>
            <p:cNvPr id="8" name="Picture 2" descr="https://2nznub4x5d61ra4q12fyu67t-wpengine.netdna-ssl.com/wp-content/uploads/2018/03/Heart-Tumor-Market.jpg">
              <a:extLst>
                <a:ext uri="{FF2B5EF4-FFF2-40B4-BE49-F238E27FC236}">
                  <a16:creationId xmlns:a16="http://schemas.microsoft.com/office/drawing/2014/main" id="{45307071-ECF7-4E24-A9D0-721CFE6D5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" t="-14770" r="49233" b="14770"/>
            <a:stretch/>
          </p:blipFill>
          <p:spPr bwMode="auto">
            <a:xfrm>
              <a:off x="4687551" y="2749398"/>
              <a:ext cx="2708456" cy="390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9995EE-E836-4780-8FD1-CFBE1397881C}"/>
                </a:ext>
              </a:extLst>
            </p:cNvPr>
            <p:cNvGrpSpPr/>
            <p:nvPr/>
          </p:nvGrpSpPr>
          <p:grpSpPr>
            <a:xfrm>
              <a:off x="4845572" y="4473259"/>
              <a:ext cx="3239335" cy="2276053"/>
              <a:chOff x="4845572" y="4473259"/>
              <a:chExt cx="3239335" cy="2276053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64C71C1-10BB-4335-8CB5-28305D39D63E}"/>
                  </a:ext>
                </a:extLst>
              </p:cNvPr>
              <p:cNvCxnSpPr/>
              <p:nvPr/>
            </p:nvCxnSpPr>
            <p:spPr>
              <a:xfrm flipV="1">
                <a:off x="4845572" y="4473259"/>
                <a:ext cx="2776572" cy="133489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9C0C131-098E-4767-914F-C556ED05B03A}"/>
                  </a:ext>
                </a:extLst>
              </p:cNvPr>
              <p:cNvCxnSpPr/>
              <p:nvPr/>
            </p:nvCxnSpPr>
            <p:spPr>
              <a:xfrm flipV="1">
                <a:off x="4961263" y="4699905"/>
                <a:ext cx="2776572" cy="133489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142C1FC-4FA9-44EF-B5FB-35C9FC93766B}"/>
                  </a:ext>
                </a:extLst>
              </p:cNvPr>
              <p:cNvCxnSpPr/>
              <p:nvPr/>
            </p:nvCxnSpPr>
            <p:spPr>
              <a:xfrm flipV="1">
                <a:off x="5076953" y="4938077"/>
                <a:ext cx="2776572" cy="133489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D87758C-04C2-439A-BDDA-112DFD3E889E}"/>
                  </a:ext>
                </a:extLst>
              </p:cNvPr>
              <p:cNvCxnSpPr/>
              <p:nvPr/>
            </p:nvCxnSpPr>
            <p:spPr>
              <a:xfrm flipV="1">
                <a:off x="5192644" y="5176249"/>
                <a:ext cx="2776572" cy="133489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6C02E53-A65B-4044-8315-7299B991261E}"/>
                  </a:ext>
                </a:extLst>
              </p:cNvPr>
              <p:cNvCxnSpPr/>
              <p:nvPr/>
            </p:nvCxnSpPr>
            <p:spPr>
              <a:xfrm flipV="1">
                <a:off x="5308335" y="5414421"/>
                <a:ext cx="2776572" cy="133489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2D029B5-A718-4865-80F7-38828E11B72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69594" y="4584291"/>
            <a:ext cx="1330411" cy="1350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6E173F-D51F-4996-88D1-083B270D8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922966" y="4589953"/>
            <a:ext cx="1332414" cy="1290454"/>
          </a:xfrm>
          <a:prstGeom prst="rect">
            <a:avLst/>
          </a:prstGeom>
        </p:spPr>
      </p:pic>
      <p:pic>
        <p:nvPicPr>
          <p:cNvPr id="1026" name="Picture 2" descr="Simple Stock Price Prediction with ML in Python — Learner&amp;#39;s Guide to ML |  by Alec Cunningham | Towards Data Science">
            <a:extLst>
              <a:ext uri="{FF2B5EF4-FFF2-40B4-BE49-F238E27FC236}">
                <a16:creationId xmlns:a16="http://schemas.microsoft.com/office/drawing/2014/main" id="{5AEB8A0B-2C51-4F34-9F92-A9C82B42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4" y="1305310"/>
            <a:ext cx="4128962" cy="258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Introduction to ECG Signal Processing and Analysis | SpringerLink">
            <a:extLst>
              <a:ext uri="{FF2B5EF4-FFF2-40B4-BE49-F238E27FC236}">
                <a16:creationId xmlns:a16="http://schemas.microsoft.com/office/drawing/2014/main" id="{7F6B31E6-2758-4363-B06D-692F1D2C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06" y="3921516"/>
            <a:ext cx="52673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Reliable Are Weather Forecasts? | NOAA SciJinks – All About Weather">
            <a:extLst>
              <a:ext uri="{FF2B5EF4-FFF2-40B4-BE49-F238E27FC236}">
                <a16:creationId xmlns:a16="http://schemas.microsoft.com/office/drawing/2014/main" id="{3396E964-EEAF-4D98-BDC4-582FDEEA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868" y="1652553"/>
            <a:ext cx="6892031" cy="234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145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70C7DC52-8235-49F8-9224-C30FB4E1B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241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D7091A-F728-4600-939E-68699A65E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6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9E73343-1FE7-4918-869E-6A42F0601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4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57D5-85EE-43CE-8AB1-247EF25E1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7762" y="2942113"/>
            <a:ext cx="9896475" cy="618173"/>
          </a:xfrm>
        </p:spPr>
        <p:txBody>
          <a:bodyPr>
            <a:noAutofit/>
          </a:bodyPr>
          <a:lstStyle/>
          <a:p>
            <a:r>
              <a:rPr lang="en-US" sz="4800" dirty="0"/>
              <a:t>Backpropagation Through Time (BPTT)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08295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BC5B7E2-369A-41DB-A961-303C33B68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683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DA8B174-B271-42B2-8B2A-7064476D4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75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D20217D-1CCB-4EC9-9E91-21B07BE51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286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9DDA2F0-0789-4DC8-958A-EBA4E1926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55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551CCEA-DC16-458D-89F6-69CB86DED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12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B5DCC31C-0B22-494E-9597-53EE27A01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13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7F61F7B-50D2-4233-93BB-F0AEACD45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429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39F0F3A-B36D-4DB1-AE4E-9D20BE2FC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318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C647908-E0B7-4FB3-9CA9-B77754CE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8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E1FF393-78E3-4C90-8D49-D1C806490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883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BD2E0D4-F493-43A8-9C2C-E930BBA6C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398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4980F99-774A-418A-90AA-A859D046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69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C1C3022-B0DB-45F9-B50D-6B11EB888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031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6809D25-8ED3-4D11-8B31-193352414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365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B4AD5C2-4672-40DD-9634-1AF4FBBFF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95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641A0E-9890-41B4-9817-87F936D24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19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6CB2AFC-BEB3-4A6E-A018-DBBF253CD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1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D39C2E-480E-4F99-8F49-3B74AC1BE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0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A410E082-057E-489F-AA5A-5BB2169D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749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B6C18FB4-9E56-400C-B9DD-642FA1D89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177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A625178-C7CA-46A7-9A6A-D0A5B0DFC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95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65D8B23-E8A8-47D2-B309-5149E1C7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609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AE121A4-F400-4D34-B66C-E7474A014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605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FB0E853F-FCF2-40AA-882A-580425E52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84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57D5-85EE-43CE-8AB1-247EF25E1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7" y="3119913"/>
            <a:ext cx="10982325" cy="618173"/>
          </a:xfrm>
        </p:spPr>
        <p:txBody>
          <a:bodyPr>
            <a:noAutofit/>
          </a:bodyPr>
          <a:lstStyle/>
          <a:p>
            <a:r>
              <a:rPr lang="en-US" sz="4800" dirty="0"/>
              <a:t>Long Short Term Memory (LSTM) Networks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558727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DDE613D-F5A6-45BF-9D36-48F9DCAA9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971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DDE613D-F5A6-45BF-9D36-48F9DCAA9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11"/>
            <a:ext cx="12192000" cy="6384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B1E0A1-8A53-4A63-9EF6-38839135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333" y="2067917"/>
            <a:ext cx="4333904" cy="32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782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8967E3-47A4-4EDE-B276-E4B68301D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"/>
          <a:stretch/>
        </p:blipFill>
        <p:spPr>
          <a:xfrm>
            <a:off x="0" y="236811"/>
            <a:ext cx="12192000" cy="583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48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Widescreen</PresentationFormat>
  <Paragraphs>35</Paragraphs>
  <Slides>115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0" baseType="lpstr">
      <vt:lpstr>Arial</vt:lpstr>
      <vt:lpstr>Calibri</vt:lpstr>
      <vt:lpstr>Calibri Light</vt:lpstr>
      <vt:lpstr>Roboto</vt:lpstr>
      <vt:lpstr>Office Theme</vt:lpstr>
      <vt:lpstr>Modeling Sequence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Neurons with Recurrence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Vanilla Recurrent Neural Networks (RNNs)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Modeling Problem: Predict the Next 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 Through Time (BPTT)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Short Term Memory (LSTM)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https://www.youtube.com/watch?v=V1eYniJ0Rnk</dc:title>
  <dc:creator>Jinming Duan (School of Computer Science)</dc:creator>
  <cp:lastModifiedBy>Tony Duan</cp:lastModifiedBy>
  <cp:revision>232</cp:revision>
  <dcterms:created xsi:type="dcterms:W3CDTF">2019-07-03T16:43:13Z</dcterms:created>
  <dcterms:modified xsi:type="dcterms:W3CDTF">2021-10-31T20:52:42Z</dcterms:modified>
</cp:coreProperties>
</file>